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5" r:id="rId2"/>
    <p:sldId id="266" r:id="rId3"/>
    <p:sldId id="280" r:id="rId4"/>
    <p:sldId id="267" r:id="rId5"/>
    <p:sldId id="275" r:id="rId6"/>
    <p:sldId id="281" r:id="rId7"/>
    <p:sldId id="282" r:id="rId8"/>
    <p:sldId id="283" r:id="rId9"/>
    <p:sldId id="286" r:id="rId10"/>
    <p:sldId id="257" r:id="rId11"/>
    <p:sldId id="260" r:id="rId12"/>
    <p:sldId id="28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1" d="100"/>
          <a:sy n="111" d="100"/>
        </p:scale>
        <p:origin x="510"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87F6E3-2D90-4695-997A-30C06B914CA0}" type="datetimeFigureOut">
              <a:rPr lang="en-US" smtClean="0"/>
              <a:t>7/15/2019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D42FD8-72B1-4152-80BD-83FE83193B4E}" type="slidenum">
              <a:rPr lang="en-US" smtClean="0"/>
              <a:t>‹#›</a:t>
            </a:fld>
            <a:endParaRPr lang="en-US"/>
          </a:p>
        </p:txBody>
      </p:sp>
    </p:spTree>
    <p:extLst>
      <p:ext uri="{BB962C8B-B14F-4D97-AF65-F5344CB8AC3E}">
        <p14:creationId xmlns:p14="http://schemas.microsoft.com/office/powerpoint/2010/main" val="1968803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4"/>
            <a:ext cx="5643051" cy="3696712"/>
          </a:xfrm>
        </p:spPr>
        <p:txBody>
          <a:bodyPr/>
          <a:lstStyle/>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1</a:t>
            </a:fld>
            <a:endParaRPr lang="en-US" dirty="0"/>
          </a:p>
        </p:txBody>
      </p:sp>
    </p:spTree>
    <p:extLst>
      <p:ext uri="{BB962C8B-B14F-4D97-AF65-F5344CB8AC3E}">
        <p14:creationId xmlns:p14="http://schemas.microsoft.com/office/powerpoint/2010/main" val="3012524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2</a:t>
            </a:fld>
            <a:endParaRPr lang="en-US" dirty="0"/>
          </a:p>
        </p:txBody>
      </p:sp>
    </p:spTree>
    <p:extLst>
      <p:ext uri="{BB962C8B-B14F-4D97-AF65-F5344CB8AC3E}">
        <p14:creationId xmlns:p14="http://schemas.microsoft.com/office/powerpoint/2010/main" val="3443285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2.2 million incarcerated</a:t>
            </a:r>
          </a:p>
          <a:p>
            <a:r>
              <a:rPr lang="en-US" sz="1400" dirty="0"/>
              <a:t>55% of men incarcerated have minor children</a:t>
            </a:r>
          </a:p>
          <a:p>
            <a:r>
              <a:rPr lang="en-US" sz="1400" dirty="0"/>
              <a:t>65% + of women incarcerated have minor children</a:t>
            </a:r>
          </a:p>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3</a:t>
            </a:fld>
            <a:endParaRPr lang="en-US" dirty="0"/>
          </a:p>
        </p:txBody>
      </p:sp>
    </p:spTree>
    <p:extLst>
      <p:ext uri="{BB962C8B-B14F-4D97-AF65-F5344CB8AC3E}">
        <p14:creationId xmlns:p14="http://schemas.microsoft.com/office/powerpoint/2010/main" val="3207438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370119"/>
            <a:ext cx="5681980" cy="4880759"/>
          </a:xfrm>
        </p:spPr>
        <p:txBody>
          <a:bodyPr/>
          <a:lstStyle/>
          <a:p>
            <a:r>
              <a:rPr lang="en-US" sz="1400" dirty="0"/>
              <a:t>Today we are going to talk about how collectively all three of our ministries programs impacts Family, Recidivism and reentry.</a:t>
            </a:r>
          </a:p>
          <a:p>
            <a:endParaRPr lang="en-US" sz="1400" dirty="0"/>
          </a:p>
          <a:p>
            <a:r>
              <a:rPr lang="en-US" sz="1400" dirty="0"/>
              <a:t>I find it interesting that  those things which impacts reentry and recidivism are often what drives incarceration </a:t>
            </a:r>
          </a:p>
          <a:p>
            <a:endParaRPr lang="en-US" sz="800" dirty="0"/>
          </a:p>
          <a:p>
            <a:r>
              <a:rPr lang="en-US" sz="1400" b="1" dirty="0">
                <a:solidFill>
                  <a:srgbClr val="92D050"/>
                </a:solidFill>
              </a:rPr>
              <a:t>Education-</a:t>
            </a:r>
            <a:r>
              <a:rPr lang="en-US" sz="1400" b="1" dirty="0"/>
              <a:t> </a:t>
            </a:r>
          </a:p>
          <a:p>
            <a:r>
              <a:rPr lang="en-US" sz="1400" b="1" dirty="0">
                <a:solidFill>
                  <a:srgbClr val="FF0000"/>
                </a:solidFill>
              </a:rPr>
              <a:t>Jobs-</a:t>
            </a:r>
          </a:p>
          <a:p>
            <a:r>
              <a:rPr lang="en-US" sz="1400" b="1" dirty="0">
                <a:solidFill>
                  <a:srgbClr val="002FC7"/>
                </a:solidFill>
              </a:rPr>
              <a:t>Programs</a:t>
            </a:r>
          </a:p>
          <a:p>
            <a:r>
              <a:rPr lang="en-US" sz="1400" b="1" dirty="0">
                <a:solidFill>
                  <a:schemeClr val="accent2"/>
                </a:solidFill>
              </a:rPr>
              <a:t>Family</a:t>
            </a:r>
          </a:p>
          <a:p>
            <a:endParaRPr lang="en-US" sz="1400" dirty="0"/>
          </a:p>
          <a:p>
            <a:endParaRPr lang="en-US" sz="1400" dirty="0"/>
          </a:p>
          <a:p>
            <a:endParaRPr lang="en-US" sz="900" dirty="0"/>
          </a:p>
          <a:p>
            <a:pPr algn="just" fontAlgn="base"/>
            <a:r>
              <a:rPr lang="en-US" sz="1400" dirty="0">
                <a:solidFill>
                  <a:srgbClr val="FF0000"/>
                </a:solidFill>
              </a:rPr>
              <a:t>*</a:t>
            </a:r>
            <a:r>
              <a:rPr lang="en-US" sz="1400" dirty="0"/>
              <a:t>Brookings Senior Fellow Adam Looney and Nicholas Turner use IRS data to examine the labor market outcomes and economic characteristics of the incarcerated population.  They found that 3 years prior to incarceration, 49% of prime-age men are employed, and, when employed, their median earnings were only $6,250. In the first full calendar year after their release, only 55% have </a:t>
            </a:r>
            <a:r>
              <a:rPr lang="en-US" sz="1400" u="sng" dirty="0"/>
              <a:t>any</a:t>
            </a:r>
            <a:r>
              <a:rPr lang="en-US" sz="1400" dirty="0"/>
              <a:t> reported earnings and the median earnings of those that do are just above $10,000.</a:t>
            </a:r>
          </a:p>
          <a:p>
            <a:pPr algn="just" fontAlgn="base"/>
            <a:r>
              <a:rPr lang="en-US" sz="1400" b="1" dirty="0">
                <a:solidFill>
                  <a:srgbClr val="002FC7"/>
                </a:solidFill>
              </a:rPr>
              <a:t>*</a:t>
            </a:r>
            <a:r>
              <a:rPr lang="en-US" sz="1400" dirty="0"/>
              <a:t>life skill development and faith based programs</a:t>
            </a:r>
          </a:p>
          <a:p>
            <a:pPr algn="just" fontAlgn="base"/>
            <a:r>
              <a:rPr lang="en-US" sz="1400" b="1" dirty="0">
                <a:solidFill>
                  <a:schemeClr val="accent2"/>
                </a:solidFill>
              </a:rPr>
              <a:t>*</a:t>
            </a:r>
            <a:r>
              <a:rPr lang="en-US" sz="1400" dirty="0"/>
              <a:t>Many studies prove generational incarceration (3- 4 generations)</a:t>
            </a:r>
          </a:p>
        </p:txBody>
      </p:sp>
      <p:sp>
        <p:nvSpPr>
          <p:cNvPr id="4" name="Slide Number Placeholder 3"/>
          <p:cNvSpPr>
            <a:spLocks noGrp="1"/>
          </p:cNvSpPr>
          <p:nvPr>
            <p:ph type="sldNum" sz="quarter" idx="10"/>
          </p:nvPr>
        </p:nvSpPr>
        <p:spPr/>
        <p:txBody>
          <a:bodyPr/>
          <a:lstStyle/>
          <a:p>
            <a:fld id="{77FA9148-3A83-4F20-95EF-F6D044BB2BEC}" type="slidenum">
              <a:rPr lang="en-US" smtClean="0"/>
              <a:t>4</a:t>
            </a:fld>
            <a:endParaRPr lang="en-US" dirty="0"/>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0085" y="5491150"/>
            <a:ext cx="3420093" cy="1523603"/>
          </a:xfrm>
          <a:prstGeom prst="rect">
            <a:avLst/>
          </a:prstGeom>
          <a:ln>
            <a:solidFill>
              <a:schemeClr val="tx1"/>
            </a:solidFill>
          </a:ln>
        </p:spPr>
      </p:pic>
    </p:spTree>
    <p:extLst>
      <p:ext uri="{BB962C8B-B14F-4D97-AF65-F5344CB8AC3E}">
        <p14:creationId xmlns:p14="http://schemas.microsoft.com/office/powerpoint/2010/main" val="787078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3600" y="406400"/>
            <a:ext cx="5634038" cy="3168650"/>
          </a:xfrm>
        </p:spPr>
      </p:sp>
      <p:sp>
        <p:nvSpPr>
          <p:cNvPr id="3" name="Notes Placeholder 2"/>
          <p:cNvSpPr>
            <a:spLocks noGrp="1"/>
          </p:cNvSpPr>
          <p:nvPr>
            <p:ph type="body" idx="1"/>
          </p:nvPr>
        </p:nvSpPr>
        <p:spPr>
          <a:xfrm>
            <a:off x="840131" y="3764279"/>
            <a:ext cx="5681980" cy="5353922"/>
          </a:xfrm>
        </p:spPr>
        <p:txBody>
          <a:bodyPr/>
          <a:lstStyle/>
          <a:p>
            <a:r>
              <a:rPr lang="en-US" dirty="0"/>
              <a:t>Most of us know that the founders of Kairos had done Cursillo, and after doing so they had a desire to take Cursillo to prison.  In 1979 the national secretariat of the Cursillo movement asked those doing Cursillo in prison to change the name of the program and the terminology to better fit the prison environment. They suggested the program needed to be expanded beyond what Cursillo in prison was doing so that the needs of those in prison would be better served.</a:t>
            </a:r>
          </a:p>
          <a:p>
            <a:endParaRPr lang="en-US" dirty="0"/>
          </a:p>
          <a:p>
            <a:r>
              <a:rPr lang="en-US" dirty="0"/>
              <a:t>I recently spoke with Cleve Bell,  our only living founder,  and I asked him if the founders ever talked about the impact  Kairos might have on an inmate’s families.  And if the founders ever talked about those things or considered them.  Cleve told me that the found knew that the majority of the inmates were not alone – Cleve  told me that family was always at the core of what they were doing as they developed the Kairos program. </a:t>
            </a:r>
          </a:p>
          <a:p>
            <a:endParaRPr lang="en-US" dirty="0"/>
          </a:p>
          <a:p>
            <a:r>
              <a:rPr lang="en-US" dirty="0"/>
              <a:t>Cleve said “ we always knew that the majority of the inmates would be returning home – we knew they had to go home to somebody, and we knew the only people who would be willing to take them would be their immediate family.”  He also told me that the founders knew that some, if not most, of those relationships were “messy”.</a:t>
            </a:r>
          </a:p>
          <a:p>
            <a:endParaRPr lang="en-US" dirty="0"/>
          </a:p>
          <a:p>
            <a:r>
              <a:rPr lang="en-US" dirty="0"/>
              <a:t>The founders  were hopeful that by doing a Kairos Weekend they would get the men and women to a place where they were ready to work on those relationships and, in doing so, were preparing them for re-entry into their families.</a:t>
            </a:r>
          </a:p>
          <a:p>
            <a:endParaRPr lang="en-US" dirty="0"/>
          </a:p>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5</a:t>
            </a:fld>
            <a:endParaRPr lang="en-US" dirty="0"/>
          </a:p>
        </p:txBody>
      </p:sp>
    </p:spTree>
    <p:extLst>
      <p:ext uri="{BB962C8B-B14F-4D97-AF65-F5344CB8AC3E}">
        <p14:creationId xmlns:p14="http://schemas.microsoft.com/office/powerpoint/2010/main" val="97732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3600" y="406400"/>
            <a:ext cx="5634038" cy="3168650"/>
          </a:xfrm>
        </p:spPr>
      </p:sp>
      <p:sp>
        <p:nvSpPr>
          <p:cNvPr id="3" name="Notes Placeholder 2"/>
          <p:cNvSpPr>
            <a:spLocks noGrp="1"/>
          </p:cNvSpPr>
          <p:nvPr>
            <p:ph type="body" idx="1"/>
          </p:nvPr>
        </p:nvSpPr>
        <p:spPr>
          <a:xfrm>
            <a:off x="840131" y="3764279"/>
            <a:ext cx="5681980" cy="5353922"/>
          </a:xfrm>
        </p:spPr>
        <p:txBody>
          <a:bodyPr/>
          <a:lstStyle/>
          <a:p>
            <a:endParaRPr lang="en-US" dirty="0"/>
          </a:p>
          <a:p>
            <a:r>
              <a:rPr lang="en-US" dirty="0"/>
              <a:t>The idea of Kairos Outside came from the Chaplain at San Quentin State Correctional Facility in California in 1989.  After the first Kairos Inside Weekend at his facility, he and other volunteers, felt that the inmates who became involved with Kairos were open, after doing the program to reuniting with their families – more so than ever before. So, Jo Chapman and some other Kairos volunteers, took the Chaplain’s ideas and developed Kairos Outside.  </a:t>
            </a:r>
          </a:p>
          <a:p>
            <a:endParaRPr lang="en-US" dirty="0"/>
          </a:p>
          <a:p>
            <a:r>
              <a:rPr lang="en-US" dirty="0"/>
              <a:t>Kairos Outside addresses the pain of enduring separation from the one inside, the rejection, isolation, and all the issues that come with having someone in your life who is incarcerated.  We all know, the families and friends do time right along with the incarcerated.  </a:t>
            </a:r>
          </a:p>
          <a:p>
            <a:endParaRPr lang="en-US" dirty="0"/>
          </a:p>
          <a:p>
            <a:r>
              <a:rPr lang="en-US" dirty="0"/>
              <a:t>Through Kairos Outside God’s grace and love are demonstrated through Christian support for the women who have loved ones/friends who are or have been incarcerated.  </a:t>
            </a:r>
          </a:p>
          <a:p>
            <a:endParaRPr lang="en-US" dirty="0"/>
          </a:p>
          <a:p>
            <a:r>
              <a:rPr lang="en-US" dirty="0"/>
              <a:t>Kairos Outside desires is to connect the inside with the outside through love – God’s love, and to restore broken family relationships. </a:t>
            </a:r>
          </a:p>
          <a:p>
            <a:endParaRPr lang="en-US" dirty="0"/>
          </a:p>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6</a:t>
            </a:fld>
            <a:endParaRPr lang="en-US" dirty="0"/>
          </a:p>
        </p:txBody>
      </p:sp>
    </p:spTree>
    <p:extLst>
      <p:ext uri="{BB962C8B-B14F-4D97-AF65-F5344CB8AC3E}">
        <p14:creationId xmlns:p14="http://schemas.microsoft.com/office/powerpoint/2010/main" val="97732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4585772"/>
          </a:xfrm>
        </p:spPr>
        <p:txBody>
          <a:bodyPr/>
          <a:lstStyle/>
          <a:p>
            <a:r>
              <a:rPr lang="en-US" dirty="0"/>
              <a:t>Kairos Torch was started in 1997, and ministers to incarcerated</a:t>
            </a:r>
          </a:p>
          <a:p>
            <a:endParaRPr lang="en-US" dirty="0"/>
          </a:p>
          <a:p>
            <a:r>
              <a:rPr lang="en-US" dirty="0"/>
              <a:t>Kairos Torch uses a holistic program strategy to introduce incarcerated youth to Christian mentoring,  to the masks they wear, and to the process and the value of forgiving themselves and others.</a:t>
            </a:r>
          </a:p>
          <a:p>
            <a:endParaRPr lang="en-US" dirty="0"/>
          </a:p>
          <a:p>
            <a:r>
              <a:rPr lang="en-US" dirty="0"/>
              <a:t>Kairos Torch was devised by Tom Johnson, one of our original founders, at the request of a federal prison chaplain in Miami, Florida.  The Chaplain was looking for a retreat for single, male inmates thirty-five years old or younger, and asked for a model that would give the inmates a “positive” family experience.  </a:t>
            </a:r>
          </a:p>
          <a:p>
            <a:endParaRPr lang="en-US" dirty="0"/>
          </a:p>
          <a:p>
            <a:r>
              <a:rPr lang="en-US" dirty="0"/>
              <a:t>When the Chaplain came to Tom, Tom agree to put a program together.  He had been concerned that Kairos needed to work with inmates while they were still young. </a:t>
            </a:r>
          </a:p>
          <a:p>
            <a:endParaRPr lang="en-US" dirty="0"/>
          </a:p>
          <a:p>
            <a:r>
              <a:rPr lang="en-US" dirty="0"/>
              <a:t>Tom had noticed men who were coming to prison, especially the young men,  were making great demands on the women in their lives who were supporting them.  </a:t>
            </a:r>
          </a:p>
          <a:p>
            <a:r>
              <a:rPr lang="en-US" dirty="0"/>
              <a:t>Tom said that is was apparent that the young men did not understand what the women in their lives were going through as a result of their family member or friend’s incarceration.  </a:t>
            </a:r>
          </a:p>
          <a:p>
            <a:endParaRPr lang="en-US" dirty="0"/>
          </a:p>
          <a:p>
            <a:r>
              <a:rPr lang="en-US" dirty="0"/>
              <a:t>Tom envisioned that the Torch program would give the men a better perspective on family – Tom desired to show the young men, by teaching them, that they were causing havoc in their lives, and in the lives of their families and friends by treating the women in that way. </a:t>
            </a:r>
          </a:p>
        </p:txBody>
      </p:sp>
      <p:sp>
        <p:nvSpPr>
          <p:cNvPr id="4" name="Slide Number Placeholder 3"/>
          <p:cNvSpPr>
            <a:spLocks noGrp="1"/>
          </p:cNvSpPr>
          <p:nvPr>
            <p:ph type="sldNum" sz="quarter" idx="10"/>
          </p:nvPr>
        </p:nvSpPr>
        <p:spPr/>
        <p:txBody>
          <a:bodyPr/>
          <a:lstStyle/>
          <a:p>
            <a:fld id="{77FA9148-3A83-4F20-95EF-F6D044BB2BEC}" type="slidenum">
              <a:rPr lang="en-US" smtClean="0"/>
              <a:t>7</a:t>
            </a:fld>
            <a:endParaRPr lang="en-US" dirty="0"/>
          </a:p>
        </p:txBody>
      </p:sp>
    </p:spTree>
    <p:extLst>
      <p:ext uri="{BB962C8B-B14F-4D97-AF65-F5344CB8AC3E}">
        <p14:creationId xmlns:p14="http://schemas.microsoft.com/office/powerpoint/2010/main" val="2685557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a:t>The primary objective of Kairos Weekends and our continuing ministry is to prepare our Participants and Guests for life as a productive citizens in on-going Christian community…</a:t>
            </a:r>
          </a:p>
          <a:p>
            <a:pPr defTabSz="942289">
              <a:defRPr/>
            </a:pPr>
            <a:endParaRPr lang="en-US" dirty="0"/>
          </a:p>
          <a:p>
            <a:pPr defTabSz="942289">
              <a:defRPr/>
            </a:pPr>
            <a:r>
              <a:rPr lang="en-US" dirty="0"/>
              <a:t>It begins with them – They  take what they have learned, they make a choice to change, and as they change and grow in their Christian faith  - those changes impact the people they  are in relationship with and the people they  come in contact with…. the people they live with</a:t>
            </a:r>
          </a:p>
          <a:p>
            <a:pPr defTabSz="942289">
              <a:defRPr/>
            </a:pPr>
            <a:endParaRPr lang="en-US" dirty="0"/>
          </a:p>
          <a:p>
            <a:pPr marL="171450" indent="-171450" defTabSz="942289">
              <a:buFont typeface="Arial" panose="020B0604020202020204" pitchFamily="34" charset="0"/>
              <a:buChar char="•"/>
              <a:defRPr/>
            </a:pPr>
            <a:r>
              <a:rPr lang="en-US" dirty="0"/>
              <a:t>their prayer and share group,</a:t>
            </a:r>
          </a:p>
          <a:p>
            <a:pPr marL="171450" indent="-171450" defTabSz="942289">
              <a:buFont typeface="Arial" panose="020B0604020202020204" pitchFamily="34" charset="0"/>
              <a:buChar char="•"/>
              <a:defRPr/>
            </a:pPr>
            <a:r>
              <a:rPr lang="en-US" dirty="0"/>
              <a:t>the Kairos community in the prison,</a:t>
            </a:r>
          </a:p>
          <a:p>
            <a:pPr marL="171450" indent="-171450" defTabSz="942289">
              <a:buFont typeface="Arial" panose="020B0604020202020204" pitchFamily="34" charset="0"/>
              <a:buChar char="•"/>
              <a:defRPr/>
            </a:pPr>
            <a:r>
              <a:rPr lang="en-US" dirty="0"/>
              <a:t>Inmates who are not a part of the Kairos community </a:t>
            </a:r>
          </a:p>
          <a:p>
            <a:pPr marL="171450" indent="-171450" defTabSz="942289">
              <a:buFont typeface="Arial" panose="020B0604020202020204" pitchFamily="34" charset="0"/>
              <a:buChar char="•"/>
              <a:defRPr/>
            </a:pPr>
            <a:r>
              <a:rPr lang="en-US" dirty="0"/>
              <a:t> their family</a:t>
            </a:r>
          </a:p>
          <a:p>
            <a:pPr defTabSz="942289">
              <a:defRPr/>
            </a:pPr>
            <a:endParaRPr lang="en-US" dirty="0"/>
          </a:p>
          <a:p>
            <a:pPr defTabSz="942289">
              <a:defRPr/>
            </a:pPr>
            <a:r>
              <a:rPr lang="en-US" dirty="0"/>
              <a:t> And, if  and when, they get out of the facility we trust they will become loving and productive citizens of society.</a:t>
            </a:r>
          </a:p>
          <a:p>
            <a:pPr defTabSz="942289">
              <a:defRPr/>
            </a:pPr>
            <a:endParaRPr lang="en-US" dirty="0"/>
          </a:p>
          <a:p>
            <a:pPr defTabSz="942289">
              <a:defRPr/>
            </a:pPr>
            <a:endParaRPr lang="en-US" dirty="0"/>
          </a:p>
          <a:p>
            <a:pPr defTabSz="942289">
              <a:defRPr/>
            </a:pPr>
            <a:endParaRPr lang="en-US" dirty="0"/>
          </a:p>
          <a:p>
            <a:pPr defTabSz="942289">
              <a:defRPr/>
            </a:pPr>
            <a:endParaRPr lang="en-US" dirty="0"/>
          </a:p>
          <a:p>
            <a:pPr defTabSz="942289">
              <a:defRPr/>
            </a:pPr>
            <a:endParaRPr lang="en-US" dirty="0"/>
          </a:p>
          <a:p>
            <a:pPr defTabSz="942289">
              <a:defRPr/>
            </a:pPr>
            <a:endParaRPr lang="en-US" dirty="0"/>
          </a:p>
          <a:p>
            <a:pPr defTabSz="942289">
              <a:defRPr/>
            </a:pPr>
            <a:endParaRPr lang="en-US" dirty="0"/>
          </a:p>
          <a:p>
            <a:pPr defTabSz="942289">
              <a:defRPr/>
            </a:pPr>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8</a:t>
            </a:fld>
            <a:endParaRPr lang="en-US" dirty="0"/>
          </a:p>
        </p:txBody>
      </p:sp>
    </p:spTree>
    <p:extLst>
      <p:ext uri="{BB962C8B-B14F-4D97-AF65-F5344CB8AC3E}">
        <p14:creationId xmlns:p14="http://schemas.microsoft.com/office/powerpoint/2010/main" val="1020428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588" r="7013"/>
          <a:stretch/>
        </p:blipFill>
        <p:spPr>
          <a:xfrm>
            <a:off x="0" y="0"/>
            <a:ext cx="4937760" cy="6858000"/>
          </a:xfrm>
          <a:prstGeom prst="rect">
            <a:avLst/>
          </a:prstGeom>
        </p:spPr>
      </p:pic>
      <p:sp>
        <p:nvSpPr>
          <p:cNvPr id="2" name="Title 1"/>
          <p:cNvSpPr>
            <a:spLocks noGrp="1"/>
          </p:cNvSpPr>
          <p:nvPr>
            <p:ph type="ctrTitle"/>
          </p:nvPr>
        </p:nvSpPr>
        <p:spPr>
          <a:xfrm>
            <a:off x="4937760" y="1122363"/>
            <a:ext cx="657292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4937760" y="3602038"/>
            <a:ext cx="657292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2205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7983"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583680" y="987425"/>
            <a:ext cx="477170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17983"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70074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46" y="0"/>
            <a:ext cx="2286000" cy="6858000"/>
          </a:xfrm>
          <a:prstGeom prst="rect">
            <a:avLst/>
          </a:prstGeom>
        </p:spPr>
      </p:pic>
    </p:spTree>
    <p:extLst>
      <p:ext uri="{BB962C8B-B14F-4D97-AF65-F5344CB8AC3E}">
        <p14:creationId xmlns:p14="http://schemas.microsoft.com/office/powerpoint/2010/main" val="242865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a:extLst>
              <a:ext uri="{FF2B5EF4-FFF2-40B4-BE49-F238E27FC236}">
                <a16:creationId xmlns:a16="http://schemas.microsoft.com/office/drawing/2014/main" id="{0246D58D-B400-4598-9B27-32696D3A3B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9" name="Picture 8">
            <a:extLst>
              <a:ext uri="{FF2B5EF4-FFF2-40B4-BE49-F238E27FC236}">
                <a16:creationId xmlns:a16="http://schemas.microsoft.com/office/drawing/2014/main" id="{2E8364CE-C36C-4B16-8D6C-AEA558D00B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10" name="Picture 9">
            <a:extLst>
              <a:ext uri="{FF2B5EF4-FFF2-40B4-BE49-F238E27FC236}">
                <a16:creationId xmlns:a16="http://schemas.microsoft.com/office/drawing/2014/main" id="{E6022468-492E-4C8B-93D6-DF931987A90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2729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63500" y="1709738"/>
            <a:ext cx="8883949"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463500" y="4589463"/>
            <a:ext cx="888394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379144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74258" y="365125"/>
            <a:ext cx="8879541" cy="1325563"/>
          </a:xfrm>
        </p:spPr>
        <p:txBody>
          <a:bodyPr/>
          <a:lstStyle/>
          <a:p>
            <a:r>
              <a:rPr lang="en-US"/>
              <a:t>Click to edit Master title style</a:t>
            </a:r>
          </a:p>
        </p:txBody>
      </p:sp>
      <p:sp>
        <p:nvSpPr>
          <p:cNvPr id="3" name="Content Placeholder 2"/>
          <p:cNvSpPr>
            <a:spLocks noGrp="1"/>
          </p:cNvSpPr>
          <p:nvPr>
            <p:ph sz="half" idx="1"/>
          </p:nvPr>
        </p:nvSpPr>
        <p:spPr>
          <a:xfrm>
            <a:off x="7010399"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474258"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03467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47173" y="365125"/>
            <a:ext cx="8915400" cy="1325563"/>
          </a:xfrm>
        </p:spPr>
        <p:txBody>
          <a:bodyPr/>
          <a:lstStyle/>
          <a:p>
            <a:r>
              <a:rPr lang="en-US"/>
              <a:t>Click to edit Master title style</a:t>
            </a:r>
          </a:p>
        </p:txBody>
      </p:sp>
      <p:sp>
        <p:nvSpPr>
          <p:cNvPr id="3" name="Text Placeholder 2"/>
          <p:cNvSpPr>
            <a:spLocks noGrp="1"/>
          </p:cNvSpPr>
          <p:nvPr>
            <p:ph type="body" idx="1"/>
          </p:nvPr>
        </p:nvSpPr>
        <p:spPr>
          <a:xfrm>
            <a:off x="2447173" y="1711325"/>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447173" y="2535237"/>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32811" y="1713437"/>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32811" y="2537349"/>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7579DB2-8F4E-49A5-8EDC-40FCA9249E7D}"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14" y="0"/>
            <a:ext cx="2286000" cy="6858000"/>
          </a:xfrm>
          <a:prstGeom prst="rect">
            <a:avLst/>
          </a:prstGeom>
        </p:spPr>
      </p:pic>
    </p:spTree>
    <p:extLst>
      <p:ext uri="{BB962C8B-B14F-4D97-AF65-F5344CB8AC3E}">
        <p14:creationId xmlns:p14="http://schemas.microsoft.com/office/powerpoint/2010/main" val="252877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81834" y="365125"/>
            <a:ext cx="8771965" cy="1325563"/>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7579DB2-8F4E-49A5-8EDC-40FCA9249E7D}"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6884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579DB2-8F4E-49A5-8EDC-40FCA9249E7D}"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6" name="Picture 5">
            <a:extLst>
              <a:ext uri="{FF2B5EF4-FFF2-40B4-BE49-F238E27FC236}">
                <a16:creationId xmlns:a16="http://schemas.microsoft.com/office/drawing/2014/main" id="{08B80FE1-29CB-4563-AF40-72DBD6096DE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7" name="Picture 6">
            <a:extLst>
              <a:ext uri="{FF2B5EF4-FFF2-40B4-BE49-F238E27FC236}">
                <a16:creationId xmlns:a16="http://schemas.microsoft.com/office/drawing/2014/main" id="{91909F24-CF95-4374-9E6D-B1A144BF1AA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101543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4201"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562164" y="987425"/>
            <a:ext cx="479322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6420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81420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7C86CC-5BA4-4757-9D8E-1147AC979DD3}" type="datetimeFigureOut">
              <a:rPr lang="en-US" smtClean="0"/>
              <a:t>7/15/2019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79DB2-8F4E-49A5-8EDC-40FCA9249E7D}" type="slidenum">
              <a:rPr lang="en-US" smtClean="0"/>
              <a:t>‹#›</a:t>
            </a:fld>
            <a:endParaRPr lang="en-US"/>
          </a:p>
        </p:txBody>
      </p:sp>
    </p:spTree>
    <p:extLst>
      <p:ext uri="{BB962C8B-B14F-4D97-AF65-F5344CB8AC3E}">
        <p14:creationId xmlns:p14="http://schemas.microsoft.com/office/powerpoint/2010/main" val="1572312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4" r:id="rId7"/>
    <p:sldLayoutId id="2147483655" r:id="rId8"/>
    <p:sldLayoutId id="2147483656" r:id="rId9"/>
    <p:sldLayoutId id="2147483657" r:id="rId10"/>
  </p:sldLayoutIdLst>
  <p:txStyles>
    <p:title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p:cNvSpPr>
            <a:spLocks noGrp="1"/>
          </p:cNvSpPr>
          <p:nvPr>
            <p:ph type="ctrTitle"/>
          </p:nvPr>
        </p:nvSpPr>
        <p:spPr>
          <a:xfrm>
            <a:off x="5075853" y="1225485"/>
            <a:ext cx="6572922" cy="2100359"/>
          </a:xfrm>
        </p:spPr>
        <p:txBody>
          <a:bodyPr>
            <a:normAutofit/>
          </a:bodyPr>
          <a:lstStyle/>
          <a:p>
            <a:r>
              <a:rPr lang="en-US" sz="5300" dirty="0">
                <a:effectLst>
                  <a:outerShdw blurRad="38100" dist="38100" dir="2700000" algn="tl">
                    <a:srgbClr val="000000">
                      <a:alpha val="43137"/>
                    </a:srgbClr>
                  </a:outerShdw>
                </a:effectLst>
              </a:rPr>
              <a:t>Because we are… </a:t>
            </a:r>
            <a:r>
              <a:rPr lang="en-US" sz="8000" dirty="0">
                <a:effectLst>
                  <a:outerShdw blurRad="38100" dist="38100" dir="2700000" algn="tl">
                    <a:srgbClr val="000000">
                      <a:alpha val="43137"/>
                    </a:srgbClr>
                  </a:outerShdw>
                </a:effectLst>
              </a:rPr>
              <a:t>Better Together</a:t>
            </a:r>
          </a:p>
        </p:txBody>
      </p:sp>
      <p:sp>
        <p:nvSpPr>
          <p:cNvPr id="29" name="Subtitle 28"/>
          <p:cNvSpPr>
            <a:spLocks noGrp="1"/>
          </p:cNvSpPr>
          <p:nvPr>
            <p:ph type="subTitle" idx="1"/>
          </p:nvPr>
        </p:nvSpPr>
        <p:spPr>
          <a:xfrm>
            <a:off x="5075853" y="4038774"/>
            <a:ext cx="6904654" cy="1038193"/>
          </a:xfrm>
        </p:spPr>
        <p:txBody>
          <a:bodyPr>
            <a:normAutofit fontScale="92500"/>
          </a:bodyPr>
          <a:lstStyle/>
          <a:p>
            <a:r>
              <a:rPr lang="en-US" sz="2800" dirty="0"/>
              <a:t>Presented by</a:t>
            </a:r>
          </a:p>
          <a:p>
            <a:r>
              <a:rPr lang="en-US" sz="2800" dirty="0"/>
              <a:t>Craig Combs – Gina Brockmeyer – Kevin Resnover</a:t>
            </a:r>
          </a:p>
          <a:p>
            <a:endParaRPr lang="en-US" dirty="0"/>
          </a:p>
        </p:txBody>
      </p:sp>
    </p:spTree>
    <p:extLst>
      <p:ext uri="{BB962C8B-B14F-4D97-AF65-F5344CB8AC3E}">
        <p14:creationId xmlns:p14="http://schemas.microsoft.com/office/powerpoint/2010/main" val="4054708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a:xfrm>
            <a:off x="4750458" y="2721295"/>
            <a:ext cx="4299811" cy="1325563"/>
          </a:xfrm>
        </p:spPr>
        <p:txBody>
          <a:bodyPr>
            <a:normAutofit fontScale="90000"/>
          </a:bodyPr>
          <a:lstStyle/>
          <a:p>
            <a:pPr algn="ctr"/>
            <a:r>
              <a:rPr lang="en-US" sz="6000" dirty="0">
                <a:solidFill>
                  <a:schemeClr val="tx1"/>
                </a:solidFill>
                <a:effectLst>
                  <a:outerShdw blurRad="38100" dist="38100" dir="2700000" algn="tl">
                    <a:srgbClr val="000000">
                      <a:alpha val="43137"/>
                    </a:srgbClr>
                  </a:outerShdw>
                </a:effectLst>
              </a:rPr>
              <a:t>Panel</a:t>
            </a:r>
            <a:br>
              <a:rPr lang="en-US" sz="6000" dirty="0">
                <a:solidFill>
                  <a:schemeClr val="tx1"/>
                </a:solidFill>
                <a:effectLst>
                  <a:outerShdw blurRad="38100" dist="38100" dir="2700000" algn="tl">
                    <a:srgbClr val="000000">
                      <a:alpha val="43137"/>
                    </a:srgbClr>
                  </a:outerShdw>
                </a:effectLst>
              </a:rPr>
            </a:br>
            <a:r>
              <a:rPr lang="en-US" sz="6000" dirty="0">
                <a:solidFill>
                  <a:schemeClr val="tx1"/>
                </a:solidFill>
                <a:effectLst>
                  <a:outerShdw blurRad="38100" dist="38100" dir="2700000" algn="tl">
                    <a:srgbClr val="000000">
                      <a:alpha val="43137"/>
                    </a:srgbClr>
                  </a:outerShdw>
                </a:effectLst>
              </a:rPr>
              <a:t>Discussion</a:t>
            </a:r>
          </a:p>
        </p:txBody>
      </p:sp>
    </p:spTree>
    <p:extLst>
      <p:ext uri="{BB962C8B-B14F-4D97-AF65-F5344CB8AC3E}">
        <p14:creationId xmlns:p14="http://schemas.microsoft.com/office/powerpoint/2010/main" val="2488384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5313872" y="2590740"/>
            <a:ext cx="5781135" cy="1325563"/>
          </a:xfrm>
        </p:spPr>
        <p:txBody>
          <a:bodyPr>
            <a:normAutofit fontScale="90000"/>
          </a:bodyPr>
          <a:lstStyle/>
          <a:p>
            <a:r>
              <a:rPr lang="en-US" sz="6700" dirty="0">
                <a:solidFill>
                  <a:schemeClr val="tx1"/>
                </a:solidFill>
                <a:effectLst>
                  <a:outerShdw blurRad="38100" dist="38100" dir="2700000" algn="tl">
                    <a:srgbClr val="000000">
                      <a:alpha val="43137"/>
                    </a:srgbClr>
                  </a:outerShdw>
                </a:effectLst>
              </a:rPr>
              <a:t>Questions</a:t>
            </a:r>
            <a:br>
              <a:rPr lang="en-US" dirty="0">
                <a:solidFill>
                  <a:schemeClr val="tx1"/>
                </a:solidFill>
              </a:rPr>
            </a:br>
            <a:r>
              <a:rPr lang="en-US" dirty="0">
                <a:solidFill>
                  <a:schemeClr val="tx1"/>
                </a:solidFill>
              </a:rPr>
              <a:t>(and hopefully answers…)</a:t>
            </a:r>
          </a:p>
        </p:txBody>
      </p:sp>
    </p:spTree>
    <p:extLst>
      <p:ext uri="{BB962C8B-B14F-4D97-AF65-F5344CB8AC3E}">
        <p14:creationId xmlns:p14="http://schemas.microsoft.com/office/powerpoint/2010/main" val="3465141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254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1808" y="4891561"/>
            <a:ext cx="9241431" cy="1214643"/>
          </a:xfrm>
        </p:spPr>
        <p:txBody>
          <a:bodyPr>
            <a:noAutofit/>
          </a:bodyPr>
          <a:lstStyle/>
          <a:p>
            <a:pPr lvl="0"/>
            <a:r>
              <a:rPr lang="en-US" sz="4800" b="0" dirty="0">
                <a:ln w="0"/>
                <a:solidFill>
                  <a:schemeClr val="tx1"/>
                </a:solidFill>
                <a:effectLst>
                  <a:outerShdw blurRad="38100" dist="19050" dir="2700000" algn="tl" rotWithShape="0">
                    <a:schemeClr val="dk1">
                      <a:alpha val="40000"/>
                    </a:schemeClr>
                  </a:outerShdw>
                </a:effectLst>
              </a:rPr>
              <a:t>Be agreeable, be sympathetic, be loving, be compassionate, be humble. That goes for </a:t>
            </a:r>
            <a:r>
              <a:rPr lang="en-US" sz="4800" b="0" u="sng" dirty="0">
                <a:ln w="0"/>
                <a:solidFill>
                  <a:schemeClr val="tx1"/>
                </a:solidFill>
                <a:effectLst>
                  <a:outerShdw blurRad="38100" dist="19050" dir="2700000" algn="tl" rotWithShape="0">
                    <a:schemeClr val="dk1">
                      <a:alpha val="40000"/>
                    </a:schemeClr>
                  </a:outerShdw>
                </a:effectLst>
              </a:rPr>
              <a:t>all</a:t>
            </a:r>
            <a:r>
              <a:rPr lang="en-US" sz="4800" b="0" dirty="0">
                <a:ln w="0"/>
                <a:solidFill>
                  <a:schemeClr val="tx1"/>
                </a:solidFill>
                <a:effectLst>
                  <a:outerShdw blurRad="38100" dist="19050" dir="2700000" algn="tl" rotWithShape="0">
                    <a:schemeClr val="dk1">
                      <a:alpha val="40000"/>
                    </a:schemeClr>
                  </a:outerShdw>
                </a:effectLst>
              </a:rPr>
              <a:t> of you, no exceptions. No retaliation. No sharp-tongued sarcasm. Instead, bless—that’s your job, to bless</a:t>
            </a:r>
            <a:r>
              <a:rPr lang="en-US" b="0" dirty="0">
                <a:ln w="0"/>
                <a:solidFill>
                  <a:schemeClr val="tx1"/>
                </a:solidFill>
                <a:effectLst>
                  <a:outerShdw blurRad="38100" dist="19050" dir="2700000" algn="tl" rotWithShape="0">
                    <a:schemeClr val="dk1">
                      <a:alpha val="40000"/>
                    </a:schemeClr>
                  </a:outerShdw>
                </a:effectLst>
              </a:rPr>
              <a:t>.</a:t>
            </a:r>
            <a:br>
              <a:rPr lang="en-US" sz="4800" b="0" i="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en-US" sz="3600" b="1" i="1" dirty="0">
                <a:solidFill>
                  <a:schemeClr val="tx1"/>
                </a:solidFill>
                <a:latin typeface="Times New Roman" panose="02020603050405020304" pitchFamily="18" charset="0"/>
                <a:cs typeface="Times New Roman" panose="02020603050405020304" pitchFamily="18" charset="0"/>
              </a:rPr>
              <a:t> 					</a:t>
            </a:r>
            <a:br>
              <a:rPr lang="en-US" sz="3600" b="1" i="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Peter 3:8 (Message)</a:t>
            </a:r>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493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F1A9B46-537B-469A-82F5-973DFFDC07AD}"/>
              </a:ext>
            </a:extLst>
          </p:cNvPr>
          <p:cNvSpPr>
            <a:spLocks noGrp="1"/>
          </p:cNvSpPr>
          <p:nvPr>
            <p:ph type="title"/>
          </p:nvPr>
        </p:nvSpPr>
        <p:spPr>
          <a:xfrm>
            <a:off x="3440784" y="212725"/>
            <a:ext cx="7913016" cy="1325563"/>
          </a:xfrm>
        </p:spPr>
        <p:txBody>
          <a:bodyPr>
            <a:normAutofit/>
          </a:bodyPr>
          <a:lstStyle/>
          <a:p>
            <a:pPr algn="ctr"/>
            <a:r>
              <a:rPr lang="en-US" dirty="0"/>
              <a:t>Current Situation – U.S.</a:t>
            </a:r>
          </a:p>
        </p:txBody>
      </p:sp>
      <p:sp>
        <p:nvSpPr>
          <p:cNvPr id="11" name="Content Placeholder 10">
            <a:extLst>
              <a:ext uri="{FF2B5EF4-FFF2-40B4-BE49-F238E27FC236}">
                <a16:creationId xmlns:a16="http://schemas.microsoft.com/office/drawing/2014/main" id="{F4BDB2A3-7EA7-459D-9B31-FA74EF223A36}"/>
              </a:ext>
            </a:extLst>
          </p:cNvPr>
          <p:cNvSpPr>
            <a:spLocks noGrp="1"/>
          </p:cNvSpPr>
          <p:nvPr>
            <p:ph idx="1"/>
          </p:nvPr>
        </p:nvSpPr>
        <p:spPr>
          <a:xfrm>
            <a:off x="2641600" y="1873416"/>
            <a:ext cx="8989568" cy="4036064"/>
          </a:xfrm>
        </p:spPr>
        <p:txBody>
          <a:bodyPr>
            <a:noAutofit/>
          </a:bodyPr>
          <a:lstStyle/>
          <a:p>
            <a:r>
              <a:rPr lang="en-US" sz="3000" dirty="0"/>
              <a:t>1 in 2 adults in the U.S. has had an immediate family member incarcerated for one or more nights in jail or prison</a:t>
            </a:r>
          </a:p>
          <a:p>
            <a:r>
              <a:rPr lang="en-US" sz="3000" dirty="0"/>
              <a:t>2.2 million incarcerated in the U.S.</a:t>
            </a:r>
          </a:p>
          <a:p>
            <a:r>
              <a:rPr lang="en-US" sz="3000" dirty="0"/>
              <a:t>55% of men incarcerated have minor children</a:t>
            </a:r>
          </a:p>
          <a:p>
            <a:r>
              <a:rPr lang="en-US" sz="3000" dirty="0"/>
              <a:t>65% + of women incarcerated have minor children</a:t>
            </a:r>
          </a:p>
          <a:p>
            <a:r>
              <a:rPr lang="en-US" sz="3000" dirty="0"/>
              <a:t>2.7 million children have a parent in prison: 70% will follow the parents into incarceration</a:t>
            </a:r>
          </a:p>
        </p:txBody>
      </p:sp>
    </p:spTree>
    <p:extLst>
      <p:ext uri="{BB962C8B-B14F-4D97-AF65-F5344CB8AC3E}">
        <p14:creationId xmlns:p14="http://schemas.microsoft.com/office/powerpoint/2010/main" val="2768043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F1A9B46-537B-469A-82F5-973DFFDC07AD}"/>
              </a:ext>
            </a:extLst>
          </p:cNvPr>
          <p:cNvSpPr>
            <a:spLocks noGrp="1"/>
          </p:cNvSpPr>
          <p:nvPr>
            <p:ph type="title"/>
          </p:nvPr>
        </p:nvSpPr>
        <p:spPr>
          <a:xfrm>
            <a:off x="2631319" y="1472141"/>
            <a:ext cx="9010222" cy="1325563"/>
          </a:xfrm>
        </p:spPr>
        <p:txBody>
          <a:bodyPr>
            <a:normAutofit/>
          </a:bodyPr>
          <a:lstStyle/>
          <a:p>
            <a:pPr algn="ctr"/>
            <a:r>
              <a:rPr lang="en-US" sz="6000" dirty="0">
                <a:solidFill>
                  <a:schemeClr val="tx1"/>
                </a:solidFill>
                <a:effectLst>
                  <a:outerShdw blurRad="38100" dist="38100" dir="2700000" algn="tl">
                    <a:srgbClr val="000000">
                      <a:alpha val="43137"/>
                    </a:srgbClr>
                  </a:outerShdw>
                </a:effectLst>
              </a:rPr>
              <a:t>What is Better Together?</a:t>
            </a:r>
          </a:p>
        </p:txBody>
      </p:sp>
    </p:spTree>
    <p:extLst>
      <p:ext uri="{BB962C8B-B14F-4D97-AF65-F5344CB8AC3E}">
        <p14:creationId xmlns:p14="http://schemas.microsoft.com/office/powerpoint/2010/main" val="230018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8788" y="5395887"/>
            <a:ext cx="5045529" cy="954107"/>
          </a:xfrm>
          <a:prstGeom prst="rect">
            <a:avLst/>
          </a:prstGeom>
          <a:noFill/>
        </p:spPr>
        <p:txBody>
          <a:bodyPr wrap="square" rtlCol="0">
            <a:spAutoFit/>
          </a:bodyPr>
          <a:lstStyle/>
          <a:p>
            <a:r>
              <a:rPr lang="en-US" sz="2800" dirty="0"/>
              <a:t>Why was Kairos Inside Created and was the family in mind?</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0003" y="1002412"/>
            <a:ext cx="9171993" cy="356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4374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8114" y="360941"/>
            <a:ext cx="7366881" cy="5558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8789" y="5919107"/>
            <a:ext cx="5045529" cy="523220"/>
          </a:xfrm>
          <a:prstGeom prst="rect">
            <a:avLst/>
          </a:prstGeom>
          <a:noFill/>
        </p:spPr>
        <p:txBody>
          <a:bodyPr wrap="square" rtlCol="0">
            <a:spAutoFit/>
          </a:bodyPr>
          <a:lstStyle/>
          <a:p>
            <a:r>
              <a:rPr lang="en-US" sz="2800" dirty="0"/>
              <a:t>Why was Kairos Outside Created?</a:t>
            </a:r>
          </a:p>
        </p:txBody>
      </p:sp>
    </p:spTree>
    <p:extLst>
      <p:ext uri="{BB962C8B-B14F-4D97-AF65-F5344CB8AC3E}">
        <p14:creationId xmlns:p14="http://schemas.microsoft.com/office/powerpoint/2010/main" val="456194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4056" y="471455"/>
            <a:ext cx="2818698" cy="5390503"/>
          </a:xfrm>
          <a:prstGeom prst="rect">
            <a:avLst/>
          </a:prstGeom>
        </p:spPr>
      </p:pic>
      <p:sp>
        <p:nvSpPr>
          <p:cNvPr id="4" name="TextBox 3"/>
          <p:cNvSpPr txBox="1"/>
          <p:nvPr/>
        </p:nvSpPr>
        <p:spPr>
          <a:xfrm>
            <a:off x="4024992" y="5861958"/>
            <a:ext cx="5045529" cy="523220"/>
          </a:xfrm>
          <a:prstGeom prst="rect">
            <a:avLst/>
          </a:prstGeom>
          <a:noFill/>
        </p:spPr>
        <p:txBody>
          <a:bodyPr wrap="square" rtlCol="0">
            <a:spAutoFit/>
          </a:bodyPr>
          <a:lstStyle/>
          <a:p>
            <a:r>
              <a:rPr lang="en-US" sz="2800" dirty="0"/>
              <a:t>Why was Kairos Torch Created?</a:t>
            </a:r>
          </a:p>
        </p:txBody>
      </p:sp>
    </p:spTree>
    <p:extLst>
      <p:ext uri="{BB962C8B-B14F-4D97-AF65-F5344CB8AC3E}">
        <p14:creationId xmlns:p14="http://schemas.microsoft.com/office/powerpoint/2010/main" val="1999312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40725" y="1397227"/>
            <a:ext cx="9128111" cy="3166609"/>
          </a:xfrm>
        </p:spPr>
        <p:txBody>
          <a:bodyPr>
            <a:normAutofit lnSpcReduction="10000"/>
          </a:bodyPr>
          <a:lstStyle/>
          <a:p>
            <a:pPr>
              <a:lnSpc>
                <a:spcPct val="150000"/>
              </a:lnSpc>
              <a:spcAft>
                <a:spcPts val="200"/>
              </a:spcAft>
            </a:pPr>
            <a:r>
              <a:rPr lang="en-US" sz="2800" dirty="0">
                <a:solidFill>
                  <a:schemeClr val="tx1"/>
                </a:solidFill>
              </a:rPr>
              <a:t>The mission of Kairos Prison Ministry is to share the transforming love and forgiveness of Jesus Christ to impact the hearts and lives of incarcerated men, women and youth, as well as their families, to become </a:t>
            </a:r>
            <a:r>
              <a:rPr lang="en-US" sz="2800" b="1" dirty="0">
                <a:solidFill>
                  <a:schemeClr val="tx1"/>
                </a:solidFill>
              </a:rPr>
              <a:t>loving and productive citizens </a:t>
            </a:r>
            <a:r>
              <a:rPr lang="en-US" sz="2800" dirty="0">
                <a:solidFill>
                  <a:schemeClr val="tx1"/>
                </a:solidFill>
              </a:rPr>
              <a:t>of their communities.</a:t>
            </a:r>
          </a:p>
        </p:txBody>
      </p:sp>
    </p:spTree>
    <p:extLst>
      <p:ext uri="{BB962C8B-B14F-4D97-AF65-F5344CB8AC3E}">
        <p14:creationId xmlns:p14="http://schemas.microsoft.com/office/powerpoint/2010/main" val="3653292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EDB0B-4B61-4443-9A34-AB91241E4ED8}"/>
              </a:ext>
            </a:extLst>
          </p:cNvPr>
          <p:cNvSpPr>
            <a:spLocks noGrp="1"/>
          </p:cNvSpPr>
          <p:nvPr>
            <p:ph type="title"/>
          </p:nvPr>
        </p:nvSpPr>
        <p:spPr>
          <a:xfrm>
            <a:off x="3243103" y="3024462"/>
            <a:ext cx="7466918" cy="1600200"/>
          </a:xfrm>
        </p:spPr>
        <p:txBody>
          <a:bodyPr>
            <a:noAutofit/>
          </a:bodyPr>
          <a:lstStyle/>
          <a:p>
            <a:pPr algn="ctr"/>
            <a:r>
              <a:rPr lang="en-US" sz="6000" dirty="0">
                <a:solidFill>
                  <a:schemeClr val="tx1"/>
                </a:solidFill>
                <a:effectLst>
                  <a:outerShdw blurRad="38100" dist="38100" dir="2700000" algn="tl">
                    <a:srgbClr val="000000">
                      <a:alpha val="43137"/>
                    </a:srgbClr>
                  </a:outerShdw>
                </a:effectLst>
              </a:rPr>
              <a:t>What has happened since we started talking about better together?</a:t>
            </a:r>
          </a:p>
        </p:txBody>
      </p:sp>
    </p:spTree>
    <p:extLst>
      <p:ext uri="{BB962C8B-B14F-4D97-AF65-F5344CB8AC3E}">
        <p14:creationId xmlns:p14="http://schemas.microsoft.com/office/powerpoint/2010/main" val="3473001742"/>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1257</Words>
  <Application>Microsoft Office PowerPoint</Application>
  <PresentationFormat>Widescreen</PresentationFormat>
  <Paragraphs>86</Paragraphs>
  <Slides>12</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Because we are… Better Together</vt:lpstr>
      <vt:lpstr>Be agreeable, be sympathetic, be loving, be compassionate, be humble. That goes for all of you, no exceptions. No retaliation. No sharp-tongued sarcasm. Instead, bless—that’s your job, to bless.        1 Peter 3:8 (Message)</vt:lpstr>
      <vt:lpstr>Current Situation – U.S.</vt:lpstr>
      <vt:lpstr>What is Better Together?</vt:lpstr>
      <vt:lpstr>PowerPoint Presentation</vt:lpstr>
      <vt:lpstr>PowerPoint Presentation</vt:lpstr>
      <vt:lpstr>PowerPoint Presentation</vt:lpstr>
      <vt:lpstr>PowerPoint Presentation</vt:lpstr>
      <vt:lpstr>What has happened since we started talking about better together?</vt:lpstr>
      <vt:lpstr>Panel Discussion</vt:lpstr>
      <vt:lpstr>Questions (and hopefully answers…)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Merritts Gatto</dc:creator>
  <cp:lastModifiedBy>Craig Combs</cp:lastModifiedBy>
  <cp:revision>10</cp:revision>
  <dcterms:created xsi:type="dcterms:W3CDTF">2019-03-19T16:10:14Z</dcterms:created>
  <dcterms:modified xsi:type="dcterms:W3CDTF">2019-07-15T21:06:35Z</dcterms:modified>
</cp:coreProperties>
</file>